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Raleway" pitchFamily="2" charset="0"/>
      <p:regular r:id="rId8"/>
    </p:embeddedFont>
    <p:embeddedFont>
      <p:font typeface="Roboto" panose="02000000000000000000" pitchFamily="2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446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3C5B6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India's Trade Dynamics: 2015-2022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Navigating Global Shifts and Future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9403" y="1147763"/>
            <a:ext cx="8951595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D3C5B6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Export Growth Trajectory</a:t>
            </a:r>
            <a:endParaRPr lang="en-US" sz="6150" dirty="0"/>
          </a:p>
        </p:txBody>
      </p:sp>
      <p:sp>
        <p:nvSpPr>
          <p:cNvPr id="3" name="Shape 1"/>
          <p:cNvSpPr/>
          <p:nvPr/>
        </p:nvSpPr>
        <p:spPr>
          <a:xfrm>
            <a:off x="793790" y="4340185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4" name="Shape 2"/>
          <p:cNvSpPr/>
          <p:nvPr/>
        </p:nvSpPr>
        <p:spPr>
          <a:xfrm>
            <a:off x="3968353" y="3659743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5" name="Shape 3"/>
          <p:cNvSpPr/>
          <p:nvPr/>
        </p:nvSpPr>
        <p:spPr>
          <a:xfrm>
            <a:off x="3728442" y="40850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813512" y="41275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565916" y="25796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2015-2019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070027"/>
            <a:ext cx="59259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Steady growth across sectors.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4340185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40850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45000" y="41275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897523" y="52474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2020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5737860"/>
            <a:ext cx="59260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Pandemic dip due to global disruptions.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31448" y="3659743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91537" y="40850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476607" y="41275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229130" y="25796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2021-2022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3698" y="3070027"/>
            <a:ext cx="59260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post-COVID rebound, record highs.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35591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India's exports have shown remarkable resilience and growth, particularly after the initial impact of the pandemic, driven by evolving global demand.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46452" y="381119"/>
            <a:ext cx="8537496" cy="597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3750" dirty="0">
                <a:solidFill>
                  <a:srgbClr val="D3C5B6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Trading Partners &amp; Balances (2022)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485180" y="1325404"/>
            <a:ext cx="1732717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Importers (2022)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85180" y="1680448"/>
            <a:ext cx="6660952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World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85180" y="1950601"/>
            <a:ext cx="6660952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EU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85180" y="2220754"/>
            <a:ext cx="6660952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WTO Members</a:t>
            </a:r>
            <a:endParaRPr lang="en-US" sz="10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26080"/>
            <a:ext cx="6660952" cy="530352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1889" y="1325404"/>
            <a:ext cx="1805345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Trade Balance Insights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491889" y="1680448"/>
            <a:ext cx="666095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ECEBB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Maximum Surplus:</a:t>
            </a: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China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491889" y="2082284"/>
            <a:ext cx="666095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ECEBB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Maximum Deficit:</a:t>
            </a:r>
            <a:r>
              <a:rPr lang="en-US" sz="13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United States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491889" y="2484120"/>
            <a:ext cx="6660952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these balances is crucial for strategic trade policy and economic stability.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03345" y="311825"/>
            <a:ext cx="6823591" cy="488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050" dirty="0">
                <a:solidFill>
                  <a:srgbClr val="D3C5B6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Commodity Focus: Exports &amp; Strategy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396835" y="1084183"/>
            <a:ext cx="1960721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2022 Export Commodities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396835" y="1388864"/>
            <a:ext cx="6780014" cy="876895"/>
          </a:xfrm>
          <a:prstGeom prst="roundRect">
            <a:avLst>
              <a:gd name="adj" fmla="val 543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17803" y="1509832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B1B27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86" y="1584246"/>
            <a:ext cx="152995" cy="19133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17803" y="1963341"/>
            <a:ext cx="653807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Manufacturers</a:t>
            </a:r>
            <a:endParaRPr lang="en-US" sz="850" dirty="0"/>
          </a:p>
        </p:txBody>
      </p:sp>
      <p:sp>
        <p:nvSpPr>
          <p:cNvPr id="8" name="Shape 5"/>
          <p:cNvSpPr/>
          <p:nvPr/>
        </p:nvSpPr>
        <p:spPr>
          <a:xfrm>
            <a:off x="396835" y="2379107"/>
            <a:ext cx="6780014" cy="876895"/>
          </a:xfrm>
          <a:prstGeom prst="roundRect">
            <a:avLst>
              <a:gd name="adj" fmla="val 543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7803" y="2500074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B1B2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86" y="2574488"/>
            <a:ext cx="152995" cy="19133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17803" y="2953583"/>
            <a:ext cx="653807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Machinery &amp; Transport Equipment</a:t>
            </a:r>
            <a:endParaRPr lang="en-US" sz="850" dirty="0"/>
          </a:p>
        </p:txBody>
      </p:sp>
      <p:sp>
        <p:nvSpPr>
          <p:cNvPr id="12" name="Shape 8"/>
          <p:cNvSpPr/>
          <p:nvPr/>
        </p:nvSpPr>
        <p:spPr>
          <a:xfrm>
            <a:off x="396835" y="3369350"/>
            <a:ext cx="6780014" cy="876895"/>
          </a:xfrm>
          <a:prstGeom prst="roundRect">
            <a:avLst>
              <a:gd name="adj" fmla="val 543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Shape 9"/>
          <p:cNvSpPr/>
          <p:nvPr/>
        </p:nvSpPr>
        <p:spPr>
          <a:xfrm>
            <a:off x="517803" y="3490317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B1B27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386" y="3564731"/>
            <a:ext cx="152995" cy="19133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17803" y="3943826"/>
            <a:ext cx="653807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Fuels &amp; Mining Products</a:t>
            </a:r>
            <a:endParaRPr lang="en-US" sz="850" dirty="0"/>
          </a:p>
        </p:txBody>
      </p:sp>
      <p:sp>
        <p:nvSpPr>
          <p:cNvPr id="16" name="Text 11"/>
          <p:cNvSpPr/>
          <p:nvPr/>
        </p:nvSpPr>
        <p:spPr>
          <a:xfrm>
            <a:off x="396835" y="437376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sectors demonstrate India's competitive advantage and global demand.</a:t>
            </a:r>
            <a:endParaRPr lang="en-US" sz="850" dirty="0"/>
          </a:p>
        </p:txBody>
      </p:sp>
      <p:sp>
        <p:nvSpPr>
          <p:cNvPr id="17" name="Text 12"/>
          <p:cNvSpPr/>
          <p:nvPr/>
        </p:nvSpPr>
        <p:spPr>
          <a:xfrm>
            <a:off x="7461171" y="1084183"/>
            <a:ext cx="197179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Strategic Sector Development</a:t>
            </a:r>
            <a:endParaRPr lang="en-US" sz="1100" dirty="0"/>
          </a:p>
        </p:txBody>
      </p:sp>
      <p:sp>
        <p:nvSpPr>
          <p:cNvPr id="18" name="Shape 13"/>
          <p:cNvSpPr/>
          <p:nvPr/>
        </p:nvSpPr>
        <p:spPr>
          <a:xfrm>
            <a:off x="7461171" y="1558885"/>
            <a:ext cx="6780014" cy="884039"/>
          </a:xfrm>
          <a:prstGeom prst="roundRect">
            <a:avLst>
              <a:gd name="adj" fmla="val 8275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9" name="Shape 14"/>
          <p:cNvSpPr/>
          <p:nvPr/>
        </p:nvSpPr>
        <p:spPr>
          <a:xfrm>
            <a:off x="7461171" y="1543645"/>
            <a:ext cx="6780014" cy="6096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0" name="Shape 15"/>
          <p:cNvSpPr/>
          <p:nvPr/>
        </p:nvSpPr>
        <p:spPr>
          <a:xfrm>
            <a:off x="10681037" y="1388864"/>
            <a:ext cx="340162" cy="340162"/>
          </a:xfrm>
          <a:prstGeom prst="roundRect">
            <a:avLst>
              <a:gd name="adj" fmla="val 268813"/>
            </a:avLst>
          </a:prstGeom>
          <a:solidFill>
            <a:srgbClr val="1B1B27"/>
          </a:solidFill>
          <a:ln/>
        </p:spPr>
      </p:sp>
      <p:sp>
        <p:nvSpPr>
          <p:cNvPr id="21" name="Text 16"/>
          <p:cNvSpPr/>
          <p:nvPr/>
        </p:nvSpPr>
        <p:spPr>
          <a:xfrm>
            <a:off x="10783074" y="1473875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1050" dirty="0"/>
          </a:p>
        </p:txBody>
      </p:sp>
      <p:sp>
        <p:nvSpPr>
          <p:cNvPr id="22" name="Text 17"/>
          <p:cNvSpPr/>
          <p:nvPr/>
        </p:nvSpPr>
        <p:spPr>
          <a:xfrm>
            <a:off x="7589758" y="1842373"/>
            <a:ext cx="186261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Promote High-Value Sectors</a:t>
            </a:r>
            <a:endParaRPr lang="en-US" sz="1100" dirty="0"/>
          </a:p>
        </p:txBody>
      </p:sp>
      <p:sp>
        <p:nvSpPr>
          <p:cNvPr id="23" name="Text 18"/>
          <p:cNvSpPr/>
          <p:nvPr/>
        </p:nvSpPr>
        <p:spPr>
          <a:xfrm>
            <a:off x="7589758" y="2132886"/>
            <a:ext cx="652283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Capitalize on existing demand (e.g., Chemicals, Pharmaceuticals).</a:t>
            </a:r>
            <a:endParaRPr lang="en-US" sz="850" dirty="0"/>
          </a:p>
        </p:txBody>
      </p:sp>
      <p:sp>
        <p:nvSpPr>
          <p:cNvPr id="24" name="Shape 19"/>
          <p:cNvSpPr/>
          <p:nvPr/>
        </p:nvSpPr>
        <p:spPr>
          <a:xfrm>
            <a:off x="7461171" y="2726293"/>
            <a:ext cx="6780014" cy="884039"/>
          </a:xfrm>
          <a:prstGeom prst="roundRect">
            <a:avLst>
              <a:gd name="adj" fmla="val 8275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5" name="Shape 20"/>
          <p:cNvSpPr/>
          <p:nvPr/>
        </p:nvSpPr>
        <p:spPr>
          <a:xfrm>
            <a:off x="7461171" y="2711053"/>
            <a:ext cx="6780014" cy="6096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6" name="Shape 21"/>
          <p:cNvSpPr/>
          <p:nvPr/>
        </p:nvSpPr>
        <p:spPr>
          <a:xfrm>
            <a:off x="10681037" y="2556272"/>
            <a:ext cx="340162" cy="340162"/>
          </a:xfrm>
          <a:prstGeom prst="roundRect">
            <a:avLst>
              <a:gd name="adj" fmla="val 268813"/>
            </a:avLst>
          </a:prstGeom>
          <a:solidFill>
            <a:srgbClr val="1B1B27"/>
          </a:solidFill>
          <a:ln/>
        </p:spPr>
      </p:sp>
      <p:sp>
        <p:nvSpPr>
          <p:cNvPr id="27" name="Text 22"/>
          <p:cNvSpPr/>
          <p:nvPr/>
        </p:nvSpPr>
        <p:spPr>
          <a:xfrm>
            <a:off x="10783074" y="2641282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1050" dirty="0"/>
          </a:p>
        </p:txBody>
      </p:sp>
      <p:sp>
        <p:nvSpPr>
          <p:cNvPr id="28" name="Text 23"/>
          <p:cNvSpPr/>
          <p:nvPr/>
        </p:nvSpPr>
        <p:spPr>
          <a:xfrm>
            <a:off x="7589758" y="3009781"/>
            <a:ext cx="234886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Protect &amp; Nurture Emerging Sectors</a:t>
            </a:r>
            <a:endParaRPr lang="en-US" sz="1100" dirty="0"/>
          </a:p>
        </p:txBody>
      </p:sp>
      <p:sp>
        <p:nvSpPr>
          <p:cNvPr id="29" name="Text 24"/>
          <p:cNvSpPr/>
          <p:nvPr/>
        </p:nvSpPr>
        <p:spPr>
          <a:xfrm>
            <a:off x="7589758" y="3300293"/>
            <a:ext cx="652283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Safeguard agriculture, automotive, textiles for future growth and domestic needs.</a:t>
            </a:r>
            <a:endParaRPr lang="en-US" sz="850" dirty="0"/>
          </a:p>
        </p:txBody>
      </p:sp>
      <p:pic>
        <p:nvPicPr>
          <p:cNvPr id="3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2283" y="3723679"/>
            <a:ext cx="6780014" cy="44874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97518" y="2653189"/>
            <a:ext cx="12435245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D3C5B6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Moving Forward: Policy &amp; Potential</a:t>
            </a:r>
            <a:endParaRPr lang="en-US" sz="6150" dirty="0"/>
          </a:p>
        </p:txBody>
      </p:sp>
      <p:sp>
        <p:nvSpPr>
          <p:cNvPr id="3" name="Shape 1"/>
          <p:cNvSpPr/>
          <p:nvPr/>
        </p:nvSpPr>
        <p:spPr>
          <a:xfrm>
            <a:off x="793790" y="40850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4158734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5048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India's trade policy must strategically balance growth in established sectors with nurturing emerging industries to ensure sustainable and inclusive economic development.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Custom</PresentationFormat>
  <Paragraphs>42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Roboto</vt:lpstr>
      <vt:lpstr>Raleway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Yogendr Patel</cp:lastModifiedBy>
  <cp:revision>2</cp:revision>
  <dcterms:created xsi:type="dcterms:W3CDTF">2025-08-11T10:14:29Z</dcterms:created>
  <dcterms:modified xsi:type="dcterms:W3CDTF">2025-08-16T13:13:09Z</dcterms:modified>
</cp:coreProperties>
</file>